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Lato" panose="020F0502020204030203" pitchFamily="34" charset="0"/>
      <p:regular r:id="rId19"/>
      <p:bold r:id="rId20"/>
      <p:italic r:id="rId21"/>
      <p:boldItalic r:id="rId22"/>
    </p:embeddedFont>
    <p:embeddedFont>
      <p:font typeface="Raleway"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b58c1efc02_0_4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b58c1efc02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f88252dc4_0_6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1f88252dc4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b5c8a34f85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b5c8a34f8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b5c8a340e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b5c8a340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b5c8a34f85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2b5c8a34f8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However, the segment ends are pretty much in a region of stagnant flow, and thus reliable ignition may pose a problem, regardless of igniter design. The use of a Combustion Primer may well be the solution. The Combustion Primer can be applied to certain surfaces of the propellant grain to ensure rapid ignition. For example, with a BATES grain, the segment ends would be coated, and the central core may be coated part way (near the segment ends). </a:t>
            </a:r>
            <a:endParaRPr/>
          </a:p>
          <a:p>
            <a:pPr marL="0" lvl="0" indent="0" algn="l" rtl="0">
              <a:spcBef>
                <a:spcPts val="0"/>
              </a:spcBef>
              <a:spcAft>
                <a:spcPts val="0"/>
              </a:spcAft>
              <a:buClr>
                <a:schemeClr val="dk1"/>
              </a:buClr>
              <a:buSzPts val="1100"/>
              <a:buFont typeface="Arial"/>
              <a:buNone/>
            </a:pPr>
            <a:r>
              <a:rPr lang="en-GB">
                <a:solidFill>
                  <a:schemeClr val="dk1"/>
                </a:solidFill>
                <a:highlight>
                  <a:srgbClr val="99CCCC"/>
                </a:highlight>
              </a:rPr>
              <a:t>As the coating is heated, the potassium nitrate melts readily (333</a:t>
            </a:r>
            <a:r>
              <a:rPr lang="en-GB" baseline="30000">
                <a:solidFill>
                  <a:schemeClr val="dk1"/>
                </a:solidFill>
                <a:highlight>
                  <a:srgbClr val="99CCCC"/>
                </a:highlight>
              </a:rPr>
              <a:t>o</a:t>
            </a:r>
            <a:r>
              <a:rPr lang="en-GB">
                <a:solidFill>
                  <a:schemeClr val="dk1"/>
                </a:solidFill>
                <a:highlight>
                  <a:srgbClr val="99CCCC"/>
                </a:highlight>
              </a:rPr>
              <a:t>C.), as no energy is absorbed by decomposition or melting of the "fuel" (charcoal) in the coating mixture, at this temperature. Only slightly further heating leads to the decomposition of the potassium nitrate (400</a:t>
            </a:r>
            <a:r>
              <a:rPr lang="en-GB" baseline="30000">
                <a:solidFill>
                  <a:schemeClr val="dk1"/>
                </a:solidFill>
                <a:highlight>
                  <a:srgbClr val="99CCCC"/>
                </a:highlight>
              </a:rPr>
              <a:t>o</a:t>
            </a:r>
            <a:r>
              <a:rPr lang="en-GB">
                <a:solidFill>
                  <a:schemeClr val="dk1"/>
                </a:solidFill>
                <a:highlight>
                  <a:srgbClr val="99CCCC"/>
                </a:highlight>
              </a:rPr>
              <a:t>C.), with the evolution of oxygen and subsequent combustion of the charcoal particles in the coating matrix.</a:t>
            </a:r>
            <a:endParaRPr>
              <a:solidFill>
                <a:schemeClr val="dk1"/>
              </a:solidFill>
              <a:highlight>
                <a:srgbClr val="99CCCC"/>
              </a:highlight>
            </a:endParaRPr>
          </a:p>
          <a:p>
            <a:pPr marL="0" lvl="0" indent="0" algn="l" rtl="0">
              <a:spcBef>
                <a:spcPts val="0"/>
              </a:spcBef>
              <a:spcAft>
                <a:spcPts val="0"/>
              </a:spcAft>
              <a:buNone/>
            </a:pPr>
            <a:r>
              <a:rPr lang="en-GB">
                <a:solidFill>
                  <a:schemeClr val="dk1"/>
                </a:solidFill>
                <a:highlight>
                  <a:srgbClr val="99CCCC"/>
                </a:highlight>
              </a:rPr>
              <a:t>Another factor that likely enhances the effectiveness of this Combustion Primer is the black colour. The high emissivity of the coating would facilitate radiant heat transfer from the flame.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b5c8a340e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b5c8a340e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f88252dc4_0_1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f88252dc4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b58c1efc02_0_4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b58c1efc02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f88252dc4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f88252dc4_0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b58c1efc02_0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b58c1efc02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b5c8a340e3_5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2b5c8a340e3_5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f88252dc4_0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f88252dc4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2b58c1efc02_0_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2b58c1efc02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b5c8a340e3_6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2b5c8a340e3_6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84" name="Google Shape;8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85" name="Google Shape;85;p13"/>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Confidential</a:t>
            </a:r>
            <a:endParaRPr sz="600" b="1">
              <a:solidFill>
                <a:srgbClr val="FFFFFF"/>
              </a:solidFill>
              <a:latin typeface="Raleway"/>
              <a:ea typeface="Raleway"/>
              <a:cs typeface="Raleway"/>
              <a:sym typeface="Raleway"/>
            </a:endParaRPr>
          </a:p>
        </p:txBody>
      </p:sp>
      <p:sp>
        <p:nvSpPr>
          <p:cNvPr id="86" name="Google Shape;86;p13"/>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Customized for </a:t>
            </a:r>
            <a:r>
              <a:rPr lang="en-GB" sz="600" b="1">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87" name="Google Shape;87;p13"/>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solidFill>
                  <a:srgbClr val="FFFFFF"/>
                </a:solidFill>
                <a:latin typeface="Raleway"/>
                <a:ea typeface="Raleway"/>
                <a:cs typeface="Raleway"/>
                <a:sym typeface="Raleway"/>
              </a:rPr>
              <a:t>Version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_alt1">
  <p:cSld name="SECTION_HEADER_2">
    <p:bg>
      <p:bgPr>
        <a:solidFill>
          <a:srgbClr val="434343"/>
        </a:solidFill>
        <a:effectLst/>
      </p:bgPr>
    </p:bg>
    <p:spTree>
      <p:nvGrpSpPr>
        <p:cNvPr id="1" name="Shape 88"/>
        <p:cNvGrpSpPr/>
        <p:nvPr/>
      </p:nvGrpSpPr>
      <p:grpSpPr>
        <a:xfrm>
          <a:off x="0" y="0"/>
          <a:ext cx="0" cy="0"/>
          <a:chOff x="0" y="0"/>
          <a:chExt cx="0" cy="0"/>
        </a:xfrm>
      </p:grpSpPr>
      <p:grpSp>
        <p:nvGrpSpPr>
          <p:cNvPr id="89" name="Google Shape;89;p14"/>
          <p:cNvGrpSpPr/>
          <p:nvPr/>
        </p:nvGrpSpPr>
        <p:grpSpPr>
          <a:xfrm>
            <a:off x="830392" y="1191256"/>
            <a:ext cx="745763" cy="45826"/>
            <a:chOff x="4580561" y="2589004"/>
            <a:chExt cx="1064464" cy="25200"/>
          </a:xfrm>
        </p:grpSpPr>
        <p:sp>
          <p:nvSpPr>
            <p:cNvPr id="90" name="Google Shape;90;p1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1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93" name="Google Shape;93;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94" name="Google Shape;94;p14">
            <a:hlinkClick r:id="" action="ppaction://noaction"/>
          </p:cNvPr>
          <p:cNvSpPr/>
          <p:nvPr/>
        </p:nvSpPr>
        <p:spPr>
          <a:xfrm>
            <a:off x="8280450" y="0"/>
            <a:ext cx="863400" cy="4542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 name="Google Shape;95;p14">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96" name="Google Shape;96;p14">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97" name="Google Shape;97;p14">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98"/>
        <p:cNvGrpSpPr/>
        <p:nvPr/>
      </p:nvGrpSpPr>
      <p:grpSpPr>
        <a:xfrm>
          <a:off x="0" y="0"/>
          <a:ext cx="0" cy="0"/>
          <a:chOff x="0" y="0"/>
          <a:chExt cx="0" cy="0"/>
        </a:xfrm>
      </p:grpSpPr>
      <p:pic>
        <p:nvPicPr>
          <p:cNvPr id="99" name="Google Shape;99;p15"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100" name="Google Shape;100;p1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
        <p:nvSpPr>
          <p:cNvPr id="102" name="Google Shape;102;p15">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 name="Google Shape;103;p15">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4" name="Google Shape;104;p15">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5" name="Google Shape;105;p15">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106" name="Google Shape;106;p15"/>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ody only">
  <p:cSld name="TITLE_AND_BODY_1_2">
    <p:spTree>
      <p:nvGrpSpPr>
        <p:cNvPr id="1" name="Shape 107"/>
        <p:cNvGrpSpPr/>
        <p:nvPr/>
      </p:nvGrpSpPr>
      <p:grpSpPr>
        <a:xfrm>
          <a:off x="0" y="0"/>
          <a:ext cx="0" cy="0"/>
          <a:chOff x="0" y="0"/>
          <a:chExt cx="0" cy="0"/>
        </a:xfrm>
      </p:grpSpPr>
      <p:sp>
        <p:nvSpPr>
          <p:cNvPr id="108" name="Google Shape;108;p1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10" name="Google Shape;110;p16">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 name="Google Shape;111;p16">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12" name="Google Shape;112;p16">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13" name="Google Shape;113;p16">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114" name="Google Shape;114;p1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115"/>
        <p:cNvGrpSpPr/>
        <p:nvPr/>
      </p:nvGrpSpPr>
      <p:grpSpPr>
        <a:xfrm>
          <a:off x="0" y="0"/>
          <a:ext cx="0" cy="0"/>
          <a:chOff x="0" y="0"/>
          <a:chExt cx="0" cy="0"/>
        </a:xfrm>
      </p:grpSpPr>
      <p:pic>
        <p:nvPicPr>
          <p:cNvPr id="116" name="Google Shape;116;p17"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117" name="Google Shape;117;p17"/>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 name="Google Shape;118;p17"/>
          <p:cNvGrpSpPr/>
          <p:nvPr/>
        </p:nvGrpSpPr>
        <p:grpSpPr>
          <a:xfrm>
            <a:off x="830392" y="1191256"/>
            <a:ext cx="745763" cy="45826"/>
            <a:chOff x="4580561" y="2589004"/>
            <a:chExt cx="1064464" cy="25200"/>
          </a:xfrm>
        </p:grpSpPr>
        <p:sp>
          <p:nvSpPr>
            <p:cNvPr id="119" name="Google Shape;119;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 name="Google Shape;121;p17"/>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122" name="Google Shape;122;p17"/>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23" name="Google Shape;123;p1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24" name="Google Shape;124;p17">
            <a:hlinkClick r:id="" action="ppaction://noaction"/>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 name="Google Shape;125;p17">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26" name="Google Shape;126;p17">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27" name="Google Shape;127;p17">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1.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3.jpg"/></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5.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5.jp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8.jp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1.jpg"/><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4.jpg"/><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9.jpg"/><Relationship Id="rId4"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8"/>
          <p:cNvSpPr txBox="1">
            <a:spLocks noGrp="1"/>
          </p:cNvSpPr>
          <p:nvPr>
            <p:ph type="ctrTitle"/>
          </p:nvPr>
        </p:nvSpPr>
        <p:spPr>
          <a:xfrm>
            <a:off x="106175" y="1322450"/>
            <a:ext cx="8930400" cy="1664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4800">
                <a:solidFill>
                  <a:srgbClr val="000000"/>
                </a:solidFill>
              </a:rPr>
              <a:t>LIQUID AND SOLID PROPULSION PROGRESS REPORT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7"/>
          <p:cNvSpPr txBox="1"/>
          <p:nvPr/>
        </p:nvSpPr>
        <p:spPr>
          <a:xfrm>
            <a:off x="176950" y="1274075"/>
            <a:ext cx="7797900" cy="943500"/>
          </a:xfrm>
          <a:prstGeom prst="rect">
            <a:avLst/>
          </a:prstGeom>
          <a:noFill/>
          <a:ln>
            <a:noFill/>
          </a:ln>
        </p:spPr>
        <p:txBody>
          <a:bodyPr spcFirstLastPara="1" wrap="square" lIns="91425" tIns="91425" rIns="91425" bIns="91425" anchor="t" anchorCtr="0">
            <a:noAutofit/>
          </a:bodyPr>
          <a:lstStyle/>
          <a:p>
            <a:pPr marL="457200" lvl="0" indent="-400050" algn="l" rtl="0">
              <a:spcBef>
                <a:spcPts val="0"/>
              </a:spcBef>
              <a:spcAft>
                <a:spcPts val="0"/>
              </a:spcAft>
              <a:buClr>
                <a:schemeClr val="dk2"/>
              </a:buClr>
              <a:buSzPts val="2700"/>
              <a:buFont typeface="Lato"/>
              <a:buChar char="●"/>
            </a:pPr>
            <a:r>
              <a:rPr lang="en-GB" sz="2700" b="1">
                <a:solidFill>
                  <a:schemeClr val="dk2"/>
                </a:solidFill>
                <a:highlight>
                  <a:schemeClr val="lt1"/>
                </a:highlight>
                <a:latin typeface="Lato"/>
                <a:ea typeface="Lato"/>
                <a:cs typeface="Lato"/>
                <a:sym typeface="Lato"/>
              </a:rPr>
              <a:t>Dry run test</a:t>
            </a:r>
            <a:endParaRPr sz="2000" b="1">
              <a:solidFill>
                <a:schemeClr val="accent1"/>
              </a:solidFill>
              <a:latin typeface="Lato"/>
              <a:ea typeface="Lato"/>
              <a:cs typeface="Lato"/>
              <a:sym typeface="Lato"/>
            </a:endParaRPr>
          </a:p>
        </p:txBody>
      </p:sp>
      <p:pic>
        <p:nvPicPr>
          <p:cNvPr id="200" name="Google Shape;200;p27"/>
          <p:cNvPicPr preferRelativeResize="0"/>
          <p:nvPr/>
        </p:nvPicPr>
        <p:blipFill>
          <a:blip r:embed="rId3">
            <a:alphaModFix/>
          </a:blip>
          <a:stretch>
            <a:fillRect/>
          </a:stretch>
        </p:blipFill>
        <p:spPr>
          <a:xfrm>
            <a:off x="152400" y="2369975"/>
            <a:ext cx="3494835" cy="2621126"/>
          </a:xfrm>
          <a:prstGeom prst="rect">
            <a:avLst/>
          </a:prstGeom>
          <a:noFill/>
          <a:ln>
            <a:noFill/>
          </a:ln>
        </p:spPr>
      </p:pic>
      <p:pic>
        <p:nvPicPr>
          <p:cNvPr id="201" name="Google Shape;201;p27"/>
          <p:cNvPicPr preferRelativeResize="0"/>
          <p:nvPr/>
        </p:nvPicPr>
        <p:blipFill>
          <a:blip r:embed="rId4">
            <a:alphaModFix/>
          </a:blip>
          <a:stretch>
            <a:fillRect/>
          </a:stretch>
        </p:blipFill>
        <p:spPr>
          <a:xfrm>
            <a:off x="3799635" y="2369975"/>
            <a:ext cx="3494835" cy="26211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8"/>
          <p:cNvSpPr txBox="1">
            <a:spLocks noGrp="1"/>
          </p:cNvSpPr>
          <p:nvPr>
            <p:ph type="title"/>
          </p:nvPr>
        </p:nvSpPr>
        <p:spPr>
          <a:xfrm>
            <a:off x="553650" y="1168875"/>
            <a:ext cx="8036700" cy="49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400"/>
              <a:t>SECOND WEEK’S OBJECTIVES</a:t>
            </a:r>
            <a:endParaRPr sz="2400"/>
          </a:p>
        </p:txBody>
      </p:sp>
      <p:sp>
        <p:nvSpPr>
          <p:cNvPr id="207" name="Google Shape;207;p28"/>
          <p:cNvSpPr txBox="1"/>
          <p:nvPr/>
        </p:nvSpPr>
        <p:spPr>
          <a:xfrm>
            <a:off x="813025" y="2479475"/>
            <a:ext cx="7815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00">
              <a:solidFill>
                <a:schemeClr val="accent1"/>
              </a:solidFill>
              <a:latin typeface="Lato"/>
              <a:ea typeface="Lato"/>
              <a:cs typeface="Lato"/>
              <a:sym typeface="Lato"/>
            </a:endParaRPr>
          </a:p>
        </p:txBody>
      </p:sp>
      <p:sp>
        <p:nvSpPr>
          <p:cNvPr id="208" name="Google Shape;208;p28"/>
          <p:cNvSpPr txBox="1"/>
          <p:nvPr/>
        </p:nvSpPr>
        <p:spPr>
          <a:xfrm>
            <a:off x="515250" y="2054450"/>
            <a:ext cx="8113500" cy="2508900"/>
          </a:xfrm>
          <a:prstGeom prst="rect">
            <a:avLst/>
          </a:prstGeom>
          <a:noFill/>
          <a:ln>
            <a:noFill/>
          </a:ln>
        </p:spPr>
        <p:txBody>
          <a:bodyPr spcFirstLastPara="1" wrap="square" lIns="91425" tIns="91425" rIns="91425" bIns="91425" anchor="t" anchorCtr="0">
            <a:spAutoFit/>
          </a:bodyPr>
          <a:lstStyle/>
          <a:p>
            <a:pPr marL="457200" lvl="0" indent="-374650" algn="l" rtl="0">
              <a:spcBef>
                <a:spcPts val="0"/>
              </a:spcBef>
              <a:spcAft>
                <a:spcPts val="0"/>
              </a:spcAft>
              <a:buClr>
                <a:schemeClr val="dk2"/>
              </a:buClr>
              <a:buSzPts val="2300"/>
              <a:buFont typeface="Raleway"/>
              <a:buChar char="●"/>
            </a:pPr>
            <a:r>
              <a:rPr lang="en-GB" sz="2300" b="1">
                <a:solidFill>
                  <a:schemeClr val="dk2"/>
                </a:solidFill>
                <a:latin typeface="Raleway"/>
                <a:ea typeface="Raleway"/>
                <a:cs typeface="Raleway"/>
                <a:sym typeface="Raleway"/>
              </a:rPr>
              <a:t>Final assembly of the solid propulsion motor.</a:t>
            </a:r>
            <a:endParaRPr sz="2300" b="1">
              <a:solidFill>
                <a:schemeClr val="dk2"/>
              </a:solidFill>
              <a:latin typeface="Raleway"/>
              <a:ea typeface="Raleway"/>
              <a:cs typeface="Raleway"/>
              <a:sym typeface="Raleway"/>
            </a:endParaRPr>
          </a:p>
          <a:p>
            <a:pPr marL="457200" lvl="0" indent="-374650" algn="l" rtl="0">
              <a:spcBef>
                <a:spcPts val="0"/>
              </a:spcBef>
              <a:spcAft>
                <a:spcPts val="0"/>
              </a:spcAft>
              <a:buClr>
                <a:schemeClr val="dk2"/>
              </a:buClr>
              <a:buSzPts val="2300"/>
              <a:buFont typeface="Raleway"/>
              <a:buChar char="●"/>
            </a:pPr>
            <a:r>
              <a:rPr lang="en-GB" sz="2300" b="1">
                <a:solidFill>
                  <a:schemeClr val="dk2"/>
                </a:solidFill>
                <a:latin typeface="Raleway"/>
                <a:ea typeface="Raleway"/>
                <a:cs typeface="Raleway"/>
                <a:sym typeface="Raleway"/>
              </a:rPr>
              <a:t> Launch.</a:t>
            </a:r>
            <a:endParaRPr sz="2300" b="1">
              <a:solidFill>
                <a:schemeClr val="dk2"/>
              </a:solidFill>
              <a:latin typeface="Raleway"/>
              <a:ea typeface="Raleway"/>
              <a:cs typeface="Raleway"/>
              <a:sym typeface="Raleway"/>
            </a:endParaRPr>
          </a:p>
          <a:p>
            <a:pPr marL="457200" lvl="0" indent="-374650" algn="l" rtl="0">
              <a:spcBef>
                <a:spcPts val="0"/>
              </a:spcBef>
              <a:spcAft>
                <a:spcPts val="0"/>
              </a:spcAft>
              <a:buClr>
                <a:schemeClr val="dk2"/>
              </a:buClr>
              <a:buSzPts val="2300"/>
              <a:buFont typeface="Raleway"/>
              <a:buChar char="●"/>
            </a:pPr>
            <a:r>
              <a:rPr lang="en-GB" sz="2300" b="1">
                <a:solidFill>
                  <a:schemeClr val="dk2"/>
                </a:solidFill>
                <a:latin typeface="Raleway"/>
                <a:ea typeface="Raleway"/>
                <a:cs typeface="Raleway"/>
                <a:sym typeface="Raleway"/>
              </a:rPr>
              <a:t>Literature review on rocketry.</a:t>
            </a:r>
            <a:endParaRPr sz="2300" b="1">
              <a:solidFill>
                <a:schemeClr val="dk2"/>
              </a:solidFill>
              <a:latin typeface="Raleway"/>
              <a:ea typeface="Raleway"/>
              <a:cs typeface="Raleway"/>
              <a:sym typeface="Raleway"/>
            </a:endParaRPr>
          </a:p>
          <a:p>
            <a:pPr marL="457200" lvl="0" indent="-374650" algn="l" rtl="0">
              <a:spcBef>
                <a:spcPts val="0"/>
              </a:spcBef>
              <a:spcAft>
                <a:spcPts val="0"/>
              </a:spcAft>
              <a:buClr>
                <a:schemeClr val="dk2"/>
              </a:buClr>
              <a:buSzPts val="2300"/>
              <a:buFont typeface="Raleway"/>
              <a:buChar char="●"/>
            </a:pPr>
            <a:r>
              <a:rPr lang="en-GB" sz="2300" b="1">
                <a:solidFill>
                  <a:schemeClr val="dk2"/>
                </a:solidFill>
                <a:latin typeface="Raleway"/>
                <a:ea typeface="Raleway"/>
                <a:cs typeface="Raleway"/>
                <a:sym typeface="Raleway"/>
              </a:rPr>
              <a:t>Inspecting launched rockets to identify their drawbacks.</a:t>
            </a:r>
            <a:endParaRPr sz="2300" b="1">
              <a:solidFill>
                <a:schemeClr val="dk2"/>
              </a:solidFill>
              <a:latin typeface="Raleway"/>
              <a:ea typeface="Raleway"/>
              <a:cs typeface="Raleway"/>
              <a:sym typeface="Raleway"/>
            </a:endParaRPr>
          </a:p>
          <a:p>
            <a:pPr marL="0" lvl="0" indent="0" algn="l" rtl="0">
              <a:spcBef>
                <a:spcPts val="0"/>
              </a:spcBef>
              <a:spcAft>
                <a:spcPts val="0"/>
              </a:spcAft>
              <a:buNone/>
            </a:pPr>
            <a:endParaRPr sz="2300" b="1">
              <a:solidFill>
                <a:schemeClr val="dk2"/>
              </a:solidFill>
              <a:latin typeface="Raleway"/>
              <a:ea typeface="Raleway"/>
              <a:cs typeface="Raleway"/>
              <a:sym typeface="Raleway"/>
            </a:endParaRPr>
          </a:p>
          <a:p>
            <a:pPr marL="0" lvl="0" indent="0" algn="l" rtl="0">
              <a:spcBef>
                <a:spcPts val="0"/>
              </a:spcBef>
              <a:spcAft>
                <a:spcPts val="0"/>
              </a:spcAft>
              <a:buNone/>
            </a:pPr>
            <a:endParaRPr sz="1300">
              <a:solidFill>
                <a:schemeClr val="accen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9"/>
          <p:cNvSpPr txBox="1">
            <a:spLocks noGrp="1"/>
          </p:cNvSpPr>
          <p:nvPr>
            <p:ph type="title"/>
          </p:nvPr>
        </p:nvSpPr>
        <p:spPr>
          <a:xfrm>
            <a:off x="730000" y="1044725"/>
            <a:ext cx="8157300" cy="839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Brainstorming</a:t>
            </a:r>
            <a:endParaRPr/>
          </a:p>
        </p:txBody>
      </p:sp>
      <p:pic>
        <p:nvPicPr>
          <p:cNvPr id="214" name="Google Shape;214;p29"/>
          <p:cNvPicPr preferRelativeResize="0"/>
          <p:nvPr/>
        </p:nvPicPr>
        <p:blipFill>
          <a:blip r:embed="rId3">
            <a:alphaModFix/>
          </a:blip>
          <a:stretch>
            <a:fillRect/>
          </a:stretch>
        </p:blipFill>
        <p:spPr>
          <a:xfrm>
            <a:off x="730000" y="2073425"/>
            <a:ext cx="3591757" cy="2765276"/>
          </a:xfrm>
          <a:prstGeom prst="rect">
            <a:avLst/>
          </a:prstGeom>
          <a:noFill/>
          <a:ln>
            <a:noFill/>
          </a:ln>
        </p:spPr>
      </p:pic>
      <p:pic>
        <p:nvPicPr>
          <p:cNvPr id="215" name="Google Shape;215;p29"/>
          <p:cNvPicPr preferRelativeResize="0"/>
          <p:nvPr/>
        </p:nvPicPr>
        <p:blipFill>
          <a:blip r:embed="rId4">
            <a:alphaModFix/>
          </a:blip>
          <a:stretch>
            <a:fillRect/>
          </a:stretch>
        </p:blipFill>
        <p:spPr>
          <a:xfrm>
            <a:off x="4483342" y="2073425"/>
            <a:ext cx="3591757" cy="27652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0"/>
          <p:cNvSpPr txBox="1">
            <a:spLocks noGrp="1"/>
          </p:cNvSpPr>
          <p:nvPr>
            <p:ph type="title"/>
          </p:nvPr>
        </p:nvSpPr>
        <p:spPr>
          <a:xfrm>
            <a:off x="1424050" y="668950"/>
            <a:ext cx="7260900" cy="593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Tasks done.</a:t>
            </a:r>
            <a:endParaRPr/>
          </a:p>
        </p:txBody>
      </p:sp>
      <p:sp>
        <p:nvSpPr>
          <p:cNvPr id="221" name="Google Shape;221;p30"/>
          <p:cNvSpPr txBox="1">
            <a:spLocks noGrp="1"/>
          </p:cNvSpPr>
          <p:nvPr>
            <p:ph type="body" idx="1"/>
          </p:nvPr>
        </p:nvSpPr>
        <p:spPr>
          <a:xfrm>
            <a:off x="535450" y="1262350"/>
            <a:ext cx="8149500" cy="1309500"/>
          </a:xfrm>
          <a:prstGeom prst="rect">
            <a:avLst/>
          </a:prstGeom>
        </p:spPr>
        <p:txBody>
          <a:bodyPr spcFirstLastPara="1" wrap="square" lIns="91425" tIns="91425" rIns="91425" bIns="91425" anchor="t" anchorCtr="0">
            <a:normAutofit fontScale="25000" lnSpcReduction="20000"/>
          </a:bodyPr>
          <a:lstStyle/>
          <a:p>
            <a:pPr marL="457200" lvl="0" indent="0" algn="l" rtl="0">
              <a:spcBef>
                <a:spcPts val="0"/>
              </a:spcBef>
              <a:spcAft>
                <a:spcPts val="0"/>
              </a:spcAft>
              <a:buNone/>
            </a:pPr>
            <a:r>
              <a:rPr lang="en-GB" sz="8800" b="1" u="sng">
                <a:solidFill>
                  <a:schemeClr val="dk2"/>
                </a:solidFill>
              </a:rPr>
              <a:t>Challenges and possible solutions discussed</a:t>
            </a:r>
            <a:endParaRPr sz="8800" b="1" u="sng">
              <a:solidFill>
                <a:schemeClr val="dk2"/>
              </a:solidFill>
            </a:endParaRPr>
          </a:p>
          <a:p>
            <a:pPr marL="457200" lvl="0" indent="-368300" algn="l" rtl="0">
              <a:spcBef>
                <a:spcPts val="1200"/>
              </a:spcBef>
              <a:spcAft>
                <a:spcPts val="0"/>
              </a:spcAft>
              <a:buClr>
                <a:srgbClr val="000000"/>
              </a:buClr>
              <a:buSzPct val="100000"/>
              <a:buChar char="●"/>
            </a:pPr>
            <a:r>
              <a:rPr lang="en-GB" sz="8800" b="1">
                <a:solidFill>
                  <a:srgbClr val="000000"/>
                </a:solidFill>
              </a:rPr>
              <a:t>Irregular shape of the grains - come up with new cast casing design.</a:t>
            </a:r>
            <a:endParaRPr sz="8800" b="1">
              <a:solidFill>
                <a:srgbClr val="000000"/>
              </a:solidFill>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222" name="Google Shape;222;p30"/>
          <p:cNvPicPr preferRelativeResize="0"/>
          <p:nvPr/>
        </p:nvPicPr>
        <p:blipFill rotWithShape="1">
          <a:blip r:embed="rId3">
            <a:alphaModFix/>
          </a:blip>
          <a:srcRect t="22142"/>
          <a:stretch/>
        </p:blipFill>
        <p:spPr>
          <a:xfrm>
            <a:off x="1803050" y="2571750"/>
            <a:ext cx="2184325" cy="2393301"/>
          </a:xfrm>
          <a:prstGeom prst="rect">
            <a:avLst/>
          </a:prstGeom>
          <a:noFill/>
          <a:ln>
            <a:noFill/>
          </a:ln>
        </p:spPr>
      </p:pic>
      <p:pic>
        <p:nvPicPr>
          <p:cNvPr id="223" name="Google Shape;223;p30"/>
          <p:cNvPicPr preferRelativeResize="0"/>
          <p:nvPr/>
        </p:nvPicPr>
        <p:blipFill>
          <a:blip r:embed="rId4">
            <a:alphaModFix/>
          </a:blip>
          <a:stretch>
            <a:fillRect/>
          </a:stretch>
        </p:blipFill>
        <p:spPr>
          <a:xfrm>
            <a:off x="4572000" y="2571750"/>
            <a:ext cx="3330172" cy="2393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1"/>
          <p:cNvSpPr txBox="1">
            <a:spLocks noGrp="1"/>
          </p:cNvSpPr>
          <p:nvPr>
            <p:ph type="title"/>
          </p:nvPr>
        </p:nvSpPr>
        <p:spPr>
          <a:xfrm>
            <a:off x="730000" y="1318650"/>
            <a:ext cx="7534500" cy="429900"/>
          </a:xfrm>
          <a:prstGeom prst="rect">
            <a:avLst/>
          </a:prstGeom>
        </p:spPr>
        <p:txBody>
          <a:bodyPr spcFirstLastPara="1" wrap="square" lIns="91425" tIns="91425" rIns="91425" bIns="91425" anchor="t" anchorCtr="0">
            <a:normAutofit fontScale="90000"/>
          </a:bodyPr>
          <a:lstStyle/>
          <a:p>
            <a:pPr marL="457200" lvl="0" indent="0" algn="l" rtl="0">
              <a:lnSpc>
                <a:spcPct val="115000"/>
              </a:lnSpc>
              <a:spcBef>
                <a:spcPts val="0"/>
              </a:spcBef>
              <a:spcAft>
                <a:spcPts val="1200"/>
              </a:spcAft>
              <a:buNone/>
            </a:pPr>
            <a:r>
              <a:rPr lang="en-GB" sz="2400" u="sng">
                <a:latin typeface="Lato"/>
                <a:ea typeface="Lato"/>
                <a:cs typeface="Lato"/>
                <a:sym typeface="Lato"/>
              </a:rPr>
              <a:t>Challenges and possible solutions discussed</a:t>
            </a:r>
            <a:endParaRPr sz="2400"/>
          </a:p>
        </p:txBody>
      </p:sp>
      <p:sp>
        <p:nvSpPr>
          <p:cNvPr id="229" name="Google Shape;229;p31"/>
          <p:cNvSpPr txBox="1">
            <a:spLocks noGrp="1"/>
          </p:cNvSpPr>
          <p:nvPr>
            <p:ph type="body" idx="1"/>
          </p:nvPr>
        </p:nvSpPr>
        <p:spPr>
          <a:xfrm>
            <a:off x="721225" y="1748550"/>
            <a:ext cx="7868100" cy="3105300"/>
          </a:xfrm>
          <a:prstGeom prst="rect">
            <a:avLst/>
          </a:prstGeom>
        </p:spPr>
        <p:txBody>
          <a:bodyPr spcFirstLastPara="1" wrap="square" lIns="91425" tIns="91425" rIns="91425" bIns="91425" anchor="t" anchorCtr="0">
            <a:normAutofit fontScale="25000" lnSpcReduction="20000"/>
          </a:bodyPr>
          <a:lstStyle/>
          <a:p>
            <a:pPr marL="457200" lvl="0" indent="-355600" algn="l" rtl="0">
              <a:spcBef>
                <a:spcPts val="0"/>
              </a:spcBef>
              <a:spcAft>
                <a:spcPts val="0"/>
              </a:spcAft>
              <a:buClr>
                <a:srgbClr val="000000"/>
              </a:buClr>
              <a:buSzPct val="100000"/>
              <a:buChar char="●"/>
            </a:pPr>
            <a:r>
              <a:rPr lang="en-GB" sz="8000" b="1">
                <a:solidFill>
                  <a:srgbClr val="000000"/>
                </a:solidFill>
              </a:rPr>
              <a:t>I</a:t>
            </a:r>
            <a:r>
              <a:rPr lang="en-GB" sz="8800" b="1">
                <a:solidFill>
                  <a:srgbClr val="000000"/>
                </a:solidFill>
              </a:rPr>
              <a:t>naccurate KNSB mixing ratios. (65:35 or 64.4 : 34.6 : 1)</a:t>
            </a:r>
            <a:endParaRPr sz="8800" b="1">
              <a:solidFill>
                <a:srgbClr val="000000"/>
              </a:solidFill>
            </a:endParaRPr>
          </a:p>
          <a:p>
            <a:pPr marL="457200" lvl="0" indent="-368300" algn="l" rtl="0">
              <a:spcBef>
                <a:spcPts val="0"/>
              </a:spcBef>
              <a:spcAft>
                <a:spcPts val="0"/>
              </a:spcAft>
              <a:buClr>
                <a:srgbClr val="000000"/>
              </a:buClr>
              <a:buSzPct val="100000"/>
              <a:buChar char="●"/>
            </a:pPr>
            <a:r>
              <a:rPr lang="en-GB" sz="8800" b="1">
                <a:solidFill>
                  <a:srgbClr val="000000"/>
                </a:solidFill>
              </a:rPr>
              <a:t>Misalignment of holes and poor nozzle securing design onto motor- change nozzle securing design</a:t>
            </a:r>
            <a:endParaRPr sz="8800" b="1">
              <a:solidFill>
                <a:srgbClr val="000000"/>
              </a:solidFill>
            </a:endParaRPr>
          </a:p>
          <a:p>
            <a:pPr marL="457200" lvl="0" indent="-368300" algn="l" rtl="0">
              <a:spcBef>
                <a:spcPts val="0"/>
              </a:spcBef>
              <a:spcAft>
                <a:spcPts val="0"/>
              </a:spcAft>
              <a:buClr>
                <a:srgbClr val="000000"/>
              </a:buClr>
              <a:buSzPct val="100000"/>
              <a:buChar char="●"/>
            </a:pPr>
            <a:r>
              <a:rPr lang="en-GB" sz="8800" b="1">
                <a:solidFill>
                  <a:srgbClr val="000000"/>
                </a:solidFill>
              </a:rPr>
              <a:t>Ignition delay time - Reduce delay time using pyrogen igniter and grain combustion primer.</a:t>
            </a:r>
            <a:endParaRPr sz="8800" b="1">
              <a:solidFill>
                <a:srgbClr val="000000"/>
              </a:solidFill>
            </a:endParaRPr>
          </a:p>
          <a:p>
            <a:pPr marL="457200" lvl="0" indent="-368300" algn="l" rtl="0">
              <a:spcBef>
                <a:spcPts val="0"/>
              </a:spcBef>
              <a:spcAft>
                <a:spcPts val="0"/>
              </a:spcAft>
              <a:buClr>
                <a:srgbClr val="000000"/>
              </a:buClr>
              <a:buSzPct val="100000"/>
              <a:buChar char="●"/>
            </a:pPr>
            <a:r>
              <a:rPr lang="en-GB" sz="8800" b="1">
                <a:solidFill>
                  <a:srgbClr val="000000"/>
                </a:solidFill>
              </a:rPr>
              <a:t>Weak bolts - Ensure use of steel bolts above class 8 </a:t>
            </a:r>
            <a:endParaRPr sz="8800" b="1">
              <a:solidFill>
                <a:srgbClr val="000000"/>
              </a:solidFill>
            </a:endParaRPr>
          </a:p>
          <a:p>
            <a:pPr marL="457200" lvl="0" indent="-368300" algn="l" rtl="0">
              <a:spcBef>
                <a:spcPts val="0"/>
              </a:spcBef>
              <a:spcAft>
                <a:spcPts val="0"/>
              </a:spcAft>
              <a:buClr>
                <a:srgbClr val="000000"/>
              </a:buClr>
              <a:buSzPct val="100000"/>
              <a:buChar char="●"/>
            </a:pPr>
            <a:r>
              <a:rPr lang="en-GB" sz="8800" b="1">
                <a:solidFill>
                  <a:srgbClr val="000000"/>
                </a:solidFill>
              </a:rPr>
              <a:t>Insufficient data</a:t>
            </a:r>
            <a:endParaRPr sz="8800" b="1">
              <a:solidFill>
                <a:srgbClr val="000000"/>
              </a:solidFill>
            </a:endParaRPr>
          </a:p>
          <a:p>
            <a:pPr marL="457200" lvl="0" indent="-368300" algn="l" rtl="0">
              <a:spcBef>
                <a:spcPts val="0"/>
              </a:spcBef>
              <a:spcAft>
                <a:spcPts val="0"/>
              </a:spcAft>
              <a:buClr>
                <a:srgbClr val="000000"/>
              </a:buClr>
              <a:buSzPct val="100000"/>
              <a:buChar char="●"/>
            </a:pPr>
            <a:r>
              <a:rPr lang="en-GB" sz="8800" b="1">
                <a:solidFill>
                  <a:srgbClr val="000000"/>
                </a:solidFill>
              </a:rPr>
              <a:t>Uncontrolled burning -inhibting grains using epoxy, mylar, polyester( with cotton fabric)</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2"/>
          <p:cNvSpPr txBox="1">
            <a:spLocks noGrp="1"/>
          </p:cNvSpPr>
          <p:nvPr>
            <p:ph type="title"/>
          </p:nvPr>
        </p:nvSpPr>
        <p:spPr>
          <a:xfrm>
            <a:off x="691050" y="1410475"/>
            <a:ext cx="7761900" cy="735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Next Weeks Objectives(week 3)</a:t>
            </a:r>
            <a:endParaRPr/>
          </a:p>
        </p:txBody>
      </p:sp>
      <p:sp>
        <p:nvSpPr>
          <p:cNvPr id="235" name="Google Shape;235;p32"/>
          <p:cNvSpPr txBox="1">
            <a:spLocks noGrp="1"/>
          </p:cNvSpPr>
          <p:nvPr>
            <p:ph type="body" idx="1"/>
          </p:nvPr>
        </p:nvSpPr>
        <p:spPr>
          <a:xfrm>
            <a:off x="691050" y="2259475"/>
            <a:ext cx="7386600" cy="261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b="1">
                <a:solidFill>
                  <a:srgbClr val="000000"/>
                </a:solidFill>
              </a:rPr>
              <a:t>Designing:</a:t>
            </a:r>
            <a:endParaRPr sz="2400" b="1">
              <a:solidFill>
                <a:srgbClr val="000000"/>
              </a:solidFill>
            </a:endParaRPr>
          </a:p>
          <a:p>
            <a:pPr marL="457200" lvl="0" indent="-381000" algn="l" rtl="0">
              <a:spcBef>
                <a:spcPts val="1200"/>
              </a:spcBef>
              <a:spcAft>
                <a:spcPts val="0"/>
              </a:spcAft>
              <a:buClr>
                <a:srgbClr val="000000"/>
              </a:buClr>
              <a:buSzPts val="2400"/>
              <a:buAutoNum type="arabicPeriod"/>
            </a:pPr>
            <a:r>
              <a:rPr lang="en-GB" sz="2400" b="1">
                <a:solidFill>
                  <a:srgbClr val="000000"/>
                </a:solidFill>
              </a:rPr>
              <a:t>Motor casing </a:t>
            </a:r>
            <a:endParaRPr sz="2400" b="1">
              <a:solidFill>
                <a:srgbClr val="000000"/>
              </a:solidFill>
            </a:endParaRPr>
          </a:p>
          <a:p>
            <a:pPr marL="457200" lvl="0" indent="-381000" algn="l" rtl="0">
              <a:spcBef>
                <a:spcPts val="0"/>
              </a:spcBef>
              <a:spcAft>
                <a:spcPts val="0"/>
              </a:spcAft>
              <a:buClr>
                <a:srgbClr val="000000"/>
              </a:buClr>
              <a:buSzPts val="2400"/>
              <a:buAutoNum type="arabicPeriod"/>
            </a:pPr>
            <a:r>
              <a:rPr lang="en-GB" sz="2400" b="1">
                <a:solidFill>
                  <a:srgbClr val="000000"/>
                </a:solidFill>
              </a:rPr>
              <a:t>Nozzle</a:t>
            </a:r>
            <a:endParaRPr sz="2400" b="1">
              <a:solidFill>
                <a:srgbClr val="000000"/>
              </a:solidFill>
            </a:endParaRPr>
          </a:p>
          <a:p>
            <a:pPr marL="457200" lvl="0" indent="-381000" algn="l" rtl="0">
              <a:spcBef>
                <a:spcPts val="0"/>
              </a:spcBef>
              <a:spcAft>
                <a:spcPts val="0"/>
              </a:spcAft>
              <a:buClr>
                <a:srgbClr val="000000"/>
              </a:buClr>
              <a:buSzPts val="2400"/>
              <a:buAutoNum type="arabicPeriod"/>
            </a:pPr>
            <a:r>
              <a:rPr lang="en-GB" sz="2400" b="1">
                <a:solidFill>
                  <a:srgbClr val="000000"/>
                </a:solidFill>
              </a:rPr>
              <a:t>Bulkhead</a:t>
            </a:r>
            <a:endParaRPr sz="2400" b="1">
              <a:solidFill>
                <a:srgbClr val="000000"/>
              </a:solidFill>
            </a:endParaRPr>
          </a:p>
          <a:p>
            <a:pPr marL="457200" lvl="0" indent="-381000" algn="l" rtl="0">
              <a:spcBef>
                <a:spcPts val="0"/>
              </a:spcBef>
              <a:spcAft>
                <a:spcPts val="0"/>
              </a:spcAft>
              <a:buClr>
                <a:srgbClr val="000000"/>
              </a:buClr>
              <a:buSzPts val="2400"/>
              <a:buAutoNum type="arabicPeriod"/>
            </a:pPr>
            <a:r>
              <a:rPr lang="en-GB" sz="2400" b="1">
                <a:solidFill>
                  <a:srgbClr val="000000"/>
                </a:solidFill>
              </a:rPr>
              <a:t>Ignition circuit(previous circuit analysis and redesign)</a:t>
            </a:r>
            <a:endParaRPr sz="2400" b="1">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4800">
                <a:solidFill>
                  <a:srgbClr val="000000"/>
                </a:solidFil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9"/>
          <p:cNvSpPr txBox="1">
            <a:spLocks noGrp="1"/>
          </p:cNvSpPr>
          <p:nvPr>
            <p:ph type="ctrTitle"/>
          </p:nvPr>
        </p:nvSpPr>
        <p:spPr>
          <a:xfrm>
            <a:off x="727950" y="1262725"/>
            <a:ext cx="7688100" cy="432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2500"/>
              <a:t>FIRST WEEK’S OBJECTIVES</a:t>
            </a:r>
            <a:endParaRPr sz="1900"/>
          </a:p>
        </p:txBody>
      </p:sp>
      <p:sp>
        <p:nvSpPr>
          <p:cNvPr id="138" name="Google Shape;138;p19"/>
          <p:cNvSpPr txBox="1"/>
          <p:nvPr/>
        </p:nvSpPr>
        <p:spPr>
          <a:xfrm>
            <a:off x="125800" y="1754400"/>
            <a:ext cx="8707800" cy="16188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Clr>
                <a:schemeClr val="dk2"/>
              </a:buClr>
              <a:buSzPts val="2200"/>
              <a:buFont typeface="Raleway"/>
              <a:buChar char="●"/>
            </a:pPr>
            <a:r>
              <a:rPr lang="en-GB" sz="2200" b="1">
                <a:solidFill>
                  <a:schemeClr val="dk2"/>
                </a:solidFill>
                <a:latin typeface="Raleway"/>
                <a:ea typeface="Raleway"/>
                <a:cs typeface="Raleway"/>
                <a:sym typeface="Raleway"/>
              </a:rPr>
              <a:t>Create additional grains for the launch</a:t>
            </a:r>
            <a:endParaRPr sz="2200" b="1">
              <a:solidFill>
                <a:schemeClr val="dk2"/>
              </a:solidFill>
              <a:latin typeface="Raleway"/>
              <a:ea typeface="Raleway"/>
              <a:cs typeface="Raleway"/>
              <a:sym typeface="Raleway"/>
            </a:endParaRPr>
          </a:p>
          <a:p>
            <a:pPr marL="457200" lvl="0" indent="-368300" algn="l" rtl="0">
              <a:spcBef>
                <a:spcPts val="0"/>
              </a:spcBef>
              <a:spcAft>
                <a:spcPts val="0"/>
              </a:spcAft>
              <a:buClr>
                <a:schemeClr val="dk2"/>
              </a:buClr>
              <a:buSzPts val="2200"/>
              <a:buFont typeface="Raleway"/>
              <a:buChar char="●"/>
            </a:pPr>
            <a:r>
              <a:rPr lang="en-GB" sz="2200" b="1">
                <a:solidFill>
                  <a:schemeClr val="dk2"/>
                </a:solidFill>
                <a:latin typeface="Raleway"/>
                <a:ea typeface="Raleway"/>
                <a:cs typeface="Raleway"/>
                <a:sym typeface="Raleway"/>
              </a:rPr>
              <a:t>Redesign  the test stand </a:t>
            </a:r>
            <a:endParaRPr sz="2200" b="1">
              <a:solidFill>
                <a:schemeClr val="dk2"/>
              </a:solidFill>
              <a:latin typeface="Raleway"/>
              <a:ea typeface="Raleway"/>
              <a:cs typeface="Raleway"/>
              <a:sym typeface="Raleway"/>
            </a:endParaRPr>
          </a:p>
          <a:p>
            <a:pPr marL="457200" lvl="0" indent="-368300" algn="l" rtl="0">
              <a:spcBef>
                <a:spcPts val="0"/>
              </a:spcBef>
              <a:spcAft>
                <a:spcPts val="0"/>
              </a:spcAft>
              <a:buClr>
                <a:schemeClr val="dk2"/>
              </a:buClr>
              <a:buSzPts val="2200"/>
              <a:buFont typeface="Raleway"/>
              <a:buChar char="●"/>
            </a:pPr>
            <a:r>
              <a:rPr lang="en-GB" sz="2200" b="1">
                <a:solidFill>
                  <a:schemeClr val="dk2"/>
                </a:solidFill>
                <a:latin typeface="Raleway"/>
                <a:ea typeface="Raleway"/>
                <a:cs typeface="Raleway"/>
                <a:sym typeface="Raleway"/>
              </a:rPr>
              <a:t>Acquaire material for the new design and machine it</a:t>
            </a:r>
            <a:endParaRPr sz="2200" b="1">
              <a:solidFill>
                <a:schemeClr val="dk2"/>
              </a:solidFill>
              <a:latin typeface="Raleway"/>
              <a:ea typeface="Raleway"/>
              <a:cs typeface="Raleway"/>
              <a:sym typeface="Raleway"/>
            </a:endParaRPr>
          </a:p>
          <a:p>
            <a:pPr marL="457200" lvl="0" indent="-368300" algn="l" rtl="0">
              <a:spcBef>
                <a:spcPts val="0"/>
              </a:spcBef>
              <a:spcAft>
                <a:spcPts val="0"/>
              </a:spcAft>
              <a:buClr>
                <a:schemeClr val="dk2"/>
              </a:buClr>
              <a:buSzPts val="2200"/>
              <a:buFont typeface="Raleway"/>
              <a:buChar char="●"/>
            </a:pPr>
            <a:r>
              <a:rPr lang="en-GB" sz="2200" b="1">
                <a:solidFill>
                  <a:schemeClr val="dk2"/>
                </a:solidFill>
                <a:latin typeface="Raleway"/>
                <a:ea typeface="Raleway"/>
                <a:cs typeface="Raleway"/>
                <a:sym typeface="Raleway"/>
              </a:rPr>
              <a:t>Assemble the motors into the airframe</a:t>
            </a:r>
            <a:endParaRPr sz="2200" b="1">
              <a:solidFill>
                <a:schemeClr val="dk2"/>
              </a:solidFill>
              <a:latin typeface="Raleway"/>
              <a:ea typeface="Raleway"/>
              <a:cs typeface="Raleway"/>
              <a:sym typeface="Raleway"/>
            </a:endParaRPr>
          </a:p>
          <a:p>
            <a:pPr marL="457200" lvl="0" indent="-368300" algn="l" rtl="0">
              <a:spcBef>
                <a:spcPts val="0"/>
              </a:spcBef>
              <a:spcAft>
                <a:spcPts val="0"/>
              </a:spcAft>
              <a:buClr>
                <a:schemeClr val="dk2"/>
              </a:buClr>
              <a:buSzPts val="2200"/>
              <a:buFont typeface="Raleway"/>
              <a:buChar char="●"/>
            </a:pPr>
            <a:r>
              <a:rPr lang="en-GB" sz="2200" b="1">
                <a:solidFill>
                  <a:schemeClr val="dk2"/>
                </a:solidFill>
                <a:latin typeface="Raleway"/>
                <a:ea typeface="Raleway"/>
                <a:cs typeface="Raleway"/>
                <a:sym typeface="Raleway"/>
              </a:rPr>
              <a:t>Acquiring new bolts for fastening the nozzle and bulk head</a:t>
            </a:r>
            <a:endParaRPr sz="2200" b="1">
              <a:solidFill>
                <a:schemeClr val="dk2"/>
              </a:solidFill>
              <a:latin typeface="Raleway"/>
              <a:ea typeface="Raleway"/>
              <a:cs typeface="Raleway"/>
              <a:sym typeface="Raleway"/>
            </a:endParaRPr>
          </a:p>
          <a:p>
            <a:pPr marL="457200" lvl="0" indent="-368300" algn="l" rtl="0">
              <a:spcBef>
                <a:spcPts val="0"/>
              </a:spcBef>
              <a:spcAft>
                <a:spcPts val="0"/>
              </a:spcAft>
              <a:buClr>
                <a:schemeClr val="dk2"/>
              </a:buClr>
              <a:buSzPts val="2200"/>
              <a:buFont typeface="Raleway"/>
              <a:buChar char="●"/>
            </a:pPr>
            <a:r>
              <a:rPr lang="en-GB" sz="2200" b="1">
                <a:solidFill>
                  <a:schemeClr val="dk2"/>
                </a:solidFill>
                <a:latin typeface="Raleway"/>
                <a:ea typeface="Raleway"/>
                <a:cs typeface="Raleway"/>
                <a:sym typeface="Raleway"/>
              </a:rPr>
              <a:t>Pack up the grains into the motor and prep the ignition circuit</a:t>
            </a:r>
            <a:endParaRPr sz="2200" b="1">
              <a:solidFill>
                <a:schemeClr val="dk2"/>
              </a:solidFill>
              <a:latin typeface="Raleway"/>
              <a:ea typeface="Raleway"/>
              <a:cs typeface="Raleway"/>
              <a:sym typeface="Raleway"/>
            </a:endParaRPr>
          </a:p>
          <a:p>
            <a:pPr marL="457200" lvl="0" indent="-368300" algn="l" rtl="0">
              <a:spcBef>
                <a:spcPts val="0"/>
              </a:spcBef>
              <a:spcAft>
                <a:spcPts val="0"/>
              </a:spcAft>
              <a:buClr>
                <a:schemeClr val="dk2"/>
              </a:buClr>
              <a:buSzPts val="2200"/>
              <a:buFont typeface="Raleway"/>
              <a:buChar char="●"/>
            </a:pPr>
            <a:r>
              <a:rPr lang="en-GB" sz="2200" b="1">
                <a:solidFill>
                  <a:schemeClr val="dk2"/>
                </a:solidFill>
                <a:latin typeface="Raleway"/>
                <a:ea typeface="Raleway"/>
                <a:cs typeface="Raleway"/>
                <a:sym typeface="Raleway"/>
              </a:rPr>
              <a:t>Dry run test</a:t>
            </a:r>
            <a:endParaRPr sz="2200" b="1">
              <a:solidFill>
                <a:schemeClr val="dk2"/>
              </a:solidFill>
              <a:latin typeface="Raleway"/>
              <a:ea typeface="Raleway"/>
              <a:cs typeface="Raleway"/>
              <a:sym typeface="Raleway"/>
            </a:endParaRPr>
          </a:p>
          <a:p>
            <a:pPr marL="457200" lvl="0" indent="-368300" algn="l" rtl="0">
              <a:spcBef>
                <a:spcPts val="0"/>
              </a:spcBef>
              <a:spcAft>
                <a:spcPts val="0"/>
              </a:spcAft>
              <a:buClr>
                <a:schemeClr val="dk2"/>
              </a:buClr>
              <a:buSzPts val="2200"/>
              <a:buFont typeface="Raleway"/>
              <a:buChar char="●"/>
            </a:pPr>
            <a:r>
              <a:rPr lang="en-GB" sz="2200" b="1">
                <a:solidFill>
                  <a:schemeClr val="dk2"/>
                </a:solidFill>
                <a:latin typeface="Raleway"/>
                <a:ea typeface="Raleway"/>
                <a:cs typeface="Raleway"/>
                <a:sym typeface="Raleway"/>
              </a:rPr>
              <a:t>Static test</a:t>
            </a:r>
            <a:endParaRPr sz="2200" b="1">
              <a:solidFill>
                <a:schemeClr val="dk2"/>
              </a:solidFill>
              <a:latin typeface="Raleway"/>
              <a:ea typeface="Raleway"/>
              <a:cs typeface="Raleway"/>
              <a:sym typeface="Raleway"/>
            </a:endParaRPr>
          </a:p>
          <a:p>
            <a:pPr marL="457200" lvl="0" indent="0" algn="l" rtl="0">
              <a:spcBef>
                <a:spcPts val="0"/>
              </a:spcBef>
              <a:spcAft>
                <a:spcPts val="0"/>
              </a:spcAft>
              <a:buNone/>
            </a:pPr>
            <a:endParaRPr sz="1300">
              <a:solidFill>
                <a:schemeClr val="accent1"/>
              </a:solidFill>
              <a:latin typeface="Lato"/>
              <a:ea typeface="Lato"/>
              <a:cs typeface="Lato"/>
              <a:sym typeface="Lato"/>
            </a:endParaRPr>
          </a:p>
          <a:p>
            <a:pPr marL="457200" lvl="0" indent="0" algn="l" rtl="0">
              <a:spcBef>
                <a:spcPts val="0"/>
              </a:spcBef>
              <a:spcAft>
                <a:spcPts val="0"/>
              </a:spcAft>
              <a:buNone/>
            </a:pPr>
            <a:r>
              <a:rPr lang="en-GB" sz="1300">
                <a:solidFill>
                  <a:schemeClr val="accent1"/>
                </a:solidFill>
                <a:latin typeface="Lato"/>
                <a:ea typeface="Lato"/>
                <a:cs typeface="Lato"/>
                <a:sym typeface="Lato"/>
              </a:rPr>
              <a:t> </a:t>
            </a:r>
            <a:endParaRPr sz="1300">
              <a:solidFill>
                <a:schemeClr val="accen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0"/>
          <p:cNvSpPr txBox="1"/>
          <p:nvPr/>
        </p:nvSpPr>
        <p:spPr>
          <a:xfrm>
            <a:off x="402725" y="1446350"/>
            <a:ext cx="4904400" cy="51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500" b="1">
                <a:solidFill>
                  <a:schemeClr val="dk2"/>
                </a:solidFill>
                <a:latin typeface="Lato"/>
                <a:ea typeface="Lato"/>
                <a:cs typeface="Lato"/>
                <a:sym typeface="Lato"/>
              </a:rPr>
              <a:t>Task completed last week</a:t>
            </a:r>
            <a:endParaRPr sz="2500" b="1">
              <a:solidFill>
                <a:schemeClr val="dk2"/>
              </a:solidFill>
              <a:latin typeface="Lato"/>
              <a:ea typeface="Lato"/>
              <a:cs typeface="Lato"/>
              <a:sym typeface="Lato"/>
            </a:endParaRPr>
          </a:p>
          <a:p>
            <a:pPr marL="0" lvl="0" indent="0" algn="l" rtl="0">
              <a:spcBef>
                <a:spcPts val="0"/>
              </a:spcBef>
              <a:spcAft>
                <a:spcPts val="0"/>
              </a:spcAft>
              <a:buNone/>
            </a:pPr>
            <a:endParaRPr sz="2500" b="1">
              <a:solidFill>
                <a:schemeClr val="accent1"/>
              </a:solidFill>
              <a:latin typeface="Lato"/>
              <a:ea typeface="Lato"/>
              <a:cs typeface="Lato"/>
              <a:sym typeface="Lato"/>
            </a:endParaRPr>
          </a:p>
        </p:txBody>
      </p:sp>
      <p:sp>
        <p:nvSpPr>
          <p:cNvPr id="144" name="Google Shape;144;p20"/>
          <p:cNvSpPr txBox="1"/>
          <p:nvPr/>
        </p:nvSpPr>
        <p:spPr>
          <a:xfrm>
            <a:off x="566250" y="2595350"/>
            <a:ext cx="3515400" cy="140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chemeClr val="accent1"/>
              </a:solidFill>
              <a:latin typeface="Lato"/>
              <a:ea typeface="Lato"/>
              <a:cs typeface="Lato"/>
              <a:sym typeface="Lato"/>
            </a:endParaRPr>
          </a:p>
        </p:txBody>
      </p:sp>
      <p:sp>
        <p:nvSpPr>
          <p:cNvPr id="145" name="Google Shape;145;p20"/>
          <p:cNvSpPr txBox="1"/>
          <p:nvPr/>
        </p:nvSpPr>
        <p:spPr>
          <a:xfrm>
            <a:off x="337375" y="1956650"/>
            <a:ext cx="8202600" cy="712800"/>
          </a:xfrm>
          <a:prstGeom prst="rect">
            <a:avLst/>
          </a:prstGeom>
          <a:noFill/>
          <a:ln>
            <a:noFill/>
          </a:ln>
        </p:spPr>
        <p:txBody>
          <a:bodyPr spcFirstLastPara="1" wrap="square" lIns="91425" tIns="91425" rIns="91425" bIns="91425" anchor="t" anchorCtr="0">
            <a:noAutofit/>
          </a:bodyPr>
          <a:lstStyle/>
          <a:p>
            <a:pPr marL="457200" lvl="0" indent="-374650" algn="l" rtl="0">
              <a:spcBef>
                <a:spcPts val="0"/>
              </a:spcBef>
              <a:spcAft>
                <a:spcPts val="0"/>
              </a:spcAft>
              <a:buClr>
                <a:schemeClr val="dk2"/>
              </a:buClr>
              <a:buSzPts val="2300"/>
              <a:buFont typeface="Raleway"/>
              <a:buChar char="●"/>
            </a:pPr>
            <a:r>
              <a:rPr lang="en-GB" sz="2300" b="1">
                <a:solidFill>
                  <a:schemeClr val="dk2"/>
                </a:solidFill>
                <a:latin typeface="Raleway"/>
                <a:ea typeface="Raleway"/>
                <a:cs typeface="Raleway"/>
                <a:sym typeface="Raleway"/>
              </a:rPr>
              <a:t>Cooking enough grains for the launch</a:t>
            </a:r>
            <a:endParaRPr sz="2300" b="1">
              <a:solidFill>
                <a:schemeClr val="dk2"/>
              </a:solidFill>
              <a:latin typeface="Raleway"/>
              <a:ea typeface="Raleway"/>
              <a:cs typeface="Raleway"/>
              <a:sym typeface="Raleway"/>
            </a:endParaRPr>
          </a:p>
          <a:p>
            <a:pPr marL="457200" lvl="0" indent="0" algn="l" rtl="0">
              <a:spcBef>
                <a:spcPts val="0"/>
              </a:spcBef>
              <a:spcAft>
                <a:spcPts val="0"/>
              </a:spcAft>
              <a:buNone/>
            </a:pPr>
            <a:endParaRPr sz="1300">
              <a:solidFill>
                <a:schemeClr val="accent1"/>
              </a:solidFill>
              <a:latin typeface="Lato"/>
              <a:ea typeface="Lato"/>
              <a:cs typeface="Lato"/>
              <a:sym typeface="Lato"/>
            </a:endParaRPr>
          </a:p>
        </p:txBody>
      </p:sp>
      <p:pic>
        <p:nvPicPr>
          <p:cNvPr id="146" name="Google Shape;146;p20"/>
          <p:cNvPicPr preferRelativeResize="0"/>
          <p:nvPr/>
        </p:nvPicPr>
        <p:blipFill>
          <a:blip r:embed="rId3">
            <a:alphaModFix/>
          </a:blip>
          <a:stretch>
            <a:fillRect/>
          </a:stretch>
        </p:blipFill>
        <p:spPr>
          <a:xfrm>
            <a:off x="519075" y="3061675"/>
            <a:ext cx="2716326" cy="2081825"/>
          </a:xfrm>
          <a:prstGeom prst="rect">
            <a:avLst/>
          </a:prstGeom>
          <a:noFill/>
          <a:ln>
            <a:noFill/>
          </a:ln>
        </p:spPr>
      </p:pic>
      <p:pic>
        <p:nvPicPr>
          <p:cNvPr id="147" name="Google Shape;147;p20"/>
          <p:cNvPicPr preferRelativeResize="0"/>
          <p:nvPr/>
        </p:nvPicPr>
        <p:blipFill>
          <a:blip r:embed="rId4">
            <a:alphaModFix/>
          </a:blip>
          <a:stretch>
            <a:fillRect/>
          </a:stretch>
        </p:blipFill>
        <p:spPr>
          <a:xfrm>
            <a:off x="3513025" y="3061675"/>
            <a:ext cx="2506525" cy="2081825"/>
          </a:xfrm>
          <a:prstGeom prst="rect">
            <a:avLst/>
          </a:prstGeom>
          <a:noFill/>
          <a:ln>
            <a:noFill/>
          </a:ln>
        </p:spPr>
      </p:pic>
      <p:pic>
        <p:nvPicPr>
          <p:cNvPr id="148" name="Google Shape;148;p20"/>
          <p:cNvPicPr preferRelativeResize="0"/>
          <p:nvPr/>
        </p:nvPicPr>
        <p:blipFill>
          <a:blip r:embed="rId5">
            <a:alphaModFix/>
          </a:blip>
          <a:stretch>
            <a:fillRect/>
          </a:stretch>
        </p:blipFill>
        <p:spPr>
          <a:xfrm>
            <a:off x="6192231" y="3061676"/>
            <a:ext cx="2775767" cy="2081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457200" lvl="0" indent="-377190" algn="l" rtl="0">
              <a:spcBef>
                <a:spcPts val="0"/>
              </a:spcBef>
              <a:spcAft>
                <a:spcPts val="0"/>
              </a:spcAft>
              <a:buSzPct val="100000"/>
              <a:buChar char="●"/>
            </a:pPr>
            <a:r>
              <a:rPr lang="en-GB"/>
              <a:t>Acquiring materials to reinforce the test stand and fabricating it</a:t>
            </a:r>
            <a:endParaRPr/>
          </a:p>
        </p:txBody>
      </p:sp>
      <p:pic>
        <p:nvPicPr>
          <p:cNvPr id="154" name="Google Shape;154;p21"/>
          <p:cNvPicPr preferRelativeResize="0"/>
          <p:nvPr/>
        </p:nvPicPr>
        <p:blipFill>
          <a:blip r:embed="rId3">
            <a:alphaModFix/>
          </a:blip>
          <a:stretch>
            <a:fillRect/>
          </a:stretch>
        </p:blipFill>
        <p:spPr>
          <a:xfrm>
            <a:off x="1274075" y="2500975"/>
            <a:ext cx="2450050" cy="2642525"/>
          </a:xfrm>
          <a:prstGeom prst="rect">
            <a:avLst/>
          </a:prstGeom>
          <a:noFill/>
          <a:ln>
            <a:noFill/>
          </a:ln>
        </p:spPr>
      </p:pic>
      <p:pic>
        <p:nvPicPr>
          <p:cNvPr id="155" name="Google Shape;155;p21"/>
          <p:cNvPicPr preferRelativeResize="0"/>
          <p:nvPr/>
        </p:nvPicPr>
        <p:blipFill>
          <a:blip r:embed="rId4">
            <a:alphaModFix/>
          </a:blip>
          <a:stretch>
            <a:fillRect/>
          </a:stretch>
        </p:blipFill>
        <p:spPr>
          <a:xfrm>
            <a:off x="4557085" y="2500975"/>
            <a:ext cx="3523366" cy="2642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2"/>
          <p:cNvSpPr txBox="1">
            <a:spLocks noGrp="1"/>
          </p:cNvSpPr>
          <p:nvPr>
            <p:ph type="title"/>
          </p:nvPr>
        </p:nvSpPr>
        <p:spPr>
          <a:xfrm>
            <a:off x="729450" y="1318650"/>
            <a:ext cx="7688700" cy="1133700"/>
          </a:xfrm>
          <a:prstGeom prst="rect">
            <a:avLst/>
          </a:prstGeom>
        </p:spPr>
        <p:txBody>
          <a:bodyPr spcFirstLastPara="1" wrap="square" lIns="91425" tIns="91425" rIns="91425" bIns="91425" anchor="t" anchorCtr="0">
            <a:noAutofit/>
          </a:bodyPr>
          <a:lstStyle/>
          <a:p>
            <a:pPr marL="457200" lvl="0" indent="-370840" algn="l" rtl="0">
              <a:spcBef>
                <a:spcPts val="0"/>
              </a:spcBef>
              <a:spcAft>
                <a:spcPts val="0"/>
              </a:spcAft>
              <a:buSzPts val="2240"/>
              <a:buChar char="●"/>
            </a:pPr>
            <a:r>
              <a:rPr lang="en-GB" sz="2240"/>
              <a:t>Acquiring 2 inch and 1.5 inch flat metal and wire gauze to reinforce the test stand.</a:t>
            </a:r>
            <a:endParaRPr sz="2240"/>
          </a:p>
          <a:p>
            <a:pPr marL="457200" lvl="0" indent="-370840" algn="l" rtl="0">
              <a:spcBef>
                <a:spcPts val="0"/>
              </a:spcBef>
              <a:spcAft>
                <a:spcPts val="0"/>
              </a:spcAft>
              <a:buSzPts val="2240"/>
              <a:buChar char="●"/>
            </a:pPr>
            <a:r>
              <a:rPr lang="en-GB" sz="2240"/>
              <a:t> Fabricating test stand</a:t>
            </a:r>
            <a:endParaRPr sz="2240"/>
          </a:p>
        </p:txBody>
      </p:sp>
      <p:pic>
        <p:nvPicPr>
          <p:cNvPr id="161" name="Google Shape;161;p22"/>
          <p:cNvPicPr preferRelativeResize="0"/>
          <p:nvPr/>
        </p:nvPicPr>
        <p:blipFill rotWithShape="1">
          <a:blip r:embed="rId3">
            <a:alphaModFix/>
          </a:blip>
          <a:srcRect l="15889" r="9478" b="9379"/>
          <a:stretch/>
        </p:blipFill>
        <p:spPr>
          <a:xfrm>
            <a:off x="153350" y="2748725"/>
            <a:ext cx="1828550" cy="2394774"/>
          </a:xfrm>
          <a:prstGeom prst="rect">
            <a:avLst/>
          </a:prstGeom>
          <a:noFill/>
          <a:ln>
            <a:noFill/>
          </a:ln>
        </p:spPr>
      </p:pic>
      <p:pic>
        <p:nvPicPr>
          <p:cNvPr id="162" name="Google Shape;162;p22"/>
          <p:cNvPicPr preferRelativeResize="0"/>
          <p:nvPr/>
        </p:nvPicPr>
        <p:blipFill>
          <a:blip r:embed="rId4">
            <a:alphaModFix/>
          </a:blip>
          <a:stretch>
            <a:fillRect/>
          </a:stretch>
        </p:blipFill>
        <p:spPr>
          <a:xfrm>
            <a:off x="2268450" y="2854875"/>
            <a:ext cx="3264349" cy="2394775"/>
          </a:xfrm>
          <a:prstGeom prst="rect">
            <a:avLst/>
          </a:prstGeom>
          <a:noFill/>
          <a:ln>
            <a:noFill/>
          </a:ln>
        </p:spPr>
      </p:pic>
      <p:pic>
        <p:nvPicPr>
          <p:cNvPr id="163" name="Google Shape;163;p22"/>
          <p:cNvPicPr preferRelativeResize="0"/>
          <p:nvPr/>
        </p:nvPicPr>
        <p:blipFill>
          <a:blip r:embed="rId5">
            <a:alphaModFix/>
          </a:blip>
          <a:stretch>
            <a:fillRect/>
          </a:stretch>
        </p:blipFill>
        <p:spPr>
          <a:xfrm>
            <a:off x="5922100" y="2854875"/>
            <a:ext cx="2856176" cy="2288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457200" lvl="0" indent="-377190" algn="l" rtl="0">
              <a:spcBef>
                <a:spcPts val="0"/>
              </a:spcBef>
              <a:spcAft>
                <a:spcPts val="0"/>
              </a:spcAft>
              <a:buSzPct val="100000"/>
              <a:buChar char="●"/>
            </a:pPr>
            <a:r>
              <a:rPr lang="en-GB"/>
              <a:t>Increasing size of the O-ring grooves on the nozzle</a:t>
            </a:r>
            <a:endParaRPr/>
          </a:p>
        </p:txBody>
      </p:sp>
      <p:pic>
        <p:nvPicPr>
          <p:cNvPr id="169" name="Google Shape;169;p23"/>
          <p:cNvPicPr preferRelativeResize="0"/>
          <p:nvPr/>
        </p:nvPicPr>
        <p:blipFill>
          <a:blip r:embed="rId3">
            <a:alphaModFix/>
          </a:blip>
          <a:stretch>
            <a:fillRect/>
          </a:stretch>
        </p:blipFill>
        <p:spPr>
          <a:xfrm>
            <a:off x="3087581" y="2236300"/>
            <a:ext cx="2972431" cy="2229324"/>
          </a:xfrm>
          <a:prstGeom prst="rect">
            <a:avLst/>
          </a:prstGeom>
          <a:noFill/>
          <a:ln>
            <a:noFill/>
          </a:ln>
        </p:spPr>
      </p:pic>
      <p:pic>
        <p:nvPicPr>
          <p:cNvPr id="170" name="Google Shape;170;p23"/>
          <p:cNvPicPr preferRelativeResize="0"/>
          <p:nvPr/>
        </p:nvPicPr>
        <p:blipFill>
          <a:blip r:embed="rId4">
            <a:alphaModFix/>
          </a:blip>
          <a:stretch>
            <a:fillRect/>
          </a:stretch>
        </p:blipFill>
        <p:spPr>
          <a:xfrm>
            <a:off x="74575" y="2236300"/>
            <a:ext cx="2809375" cy="2229324"/>
          </a:xfrm>
          <a:prstGeom prst="rect">
            <a:avLst/>
          </a:prstGeom>
          <a:noFill/>
          <a:ln>
            <a:noFill/>
          </a:ln>
        </p:spPr>
      </p:pic>
      <p:pic>
        <p:nvPicPr>
          <p:cNvPr id="171" name="Google Shape;171;p23"/>
          <p:cNvPicPr preferRelativeResize="0"/>
          <p:nvPr/>
        </p:nvPicPr>
        <p:blipFill rotWithShape="1">
          <a:blip r:embed="rId5">
            <a:alphaModFix/>
          </a:blip>
          <a:srcRect/>
          <a:stretch/>
        </p:blipFill>
        <p:spPr>
          <a:xfrm>
            <a:off x="6184000" y="2236300"/>
            <a:ext cx="2809375" cy="22293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4"/>
          <p:cNvSpPr txBox="1"/>
          <p:nvPr/>
        </p:nvSpPr>
        <p:spPr>
          <a:xfrm>
            <a:off x="339375" y="1274075"/>
            <a:ext cx="7797900" cy="1151400"/>
          </a:xfrm>
          <a:prstGeom prst="rect">
            <a:avLst/>
          </a:prstGeom>
          <a:noFill/>
          <a:ln>
            <a:noFill/>
          </a:ln>
        </p:spPr>
        <p:txBody>
          <a:bodyPr spcFirstLastPara="1" wrap="square" lIns="91425" tIns="91425" rIns="91425" bIns="91425" anchor="t" anchorCtr="0">
            <a:noAutofit/>
          </a:bodyPr>
          <a:lstStyle/>
          <a:p>
            <a:pPr marL="457200" lvl="0" indent="-361950" algn="l" rtl="0">
              <a:spcBef>
                <a:spcPts val="0"/>
              </a:spcBef>
              <a:spcAft>
                <a:spcPts val="0"/>
              </a:spcAft>
              <a:buClr>
                <a:schemeClr val="dk2"/>
              </a:buClr>
              <a:buSzPts val="2100"/>
              <a:buFont typeface="Lato"/>
              <a:buChar char="●"/>
            </a:pPr>
            <a:r>
              <a:rPr lang="en-GB" sz="2100" b="1">
                <a:solidFill>
                  <a:schemeClr val="dk2"/>
                </a:solidFill>
                <a:highlight>
                  <a:schemeClr val="lt1"/>
                </a:highlight>
                <a:latin typeface="Lato"/>
                <a:ea typeface="Lato"/>
                <a:cs typeface="Lato"/>
                <a:sym typeface="Lato"/>
              </a:rPr>
              <a:t>Acquiring new bolts and fastening them to the nozzle and the bulkhead.</a:t>
            </a:r>
            <a:endParaRPr sz="2100" b="1">
              <a:solidFill>
                <a:schemeClr val="dk2"/>
              </a:solidFill>
              <a:highlight>
                <a:schemeClr val="lt1"/>
              </a:highlight>
              <a:latin typeface="Lato"/>
              <a:ea typeface="Lato"/>
              <a:cs typeface="Lato"/>
              <a:sym typeface="Lato"/>
            </a:endParaRPr>
          </a:p>
          <a:p>
            <a:pPr marL="457200" lvl="0" indent="-361950" algn="l" rtl="0">
              <a:spcBef>
                <a:spcPts val="0"/>
              </a:spcBef>
              <a:spcAft>
                <a:spcPts val="0"/>
              </a:spcAft>
              <a:buClr>
                <a:schemeClr val="dk2"/>
              </a:buClr>
              <a:buSzPts val="2100"/>
              <a:buFont typeface="Lato"/>
              <a:buChar char="●"/>
            </a:pPr>
            <a:r>
              <a:rPr lang="en-GB" sz="2100" b="1">
                <a:solidFill>
                  <a:schemeClr val="dk2"/>
                </a:solidFill>
                <a:highlight>
                  <a:schemeClr val="lt1"/>
                </a:highlight>
                <a:latin typeface="Lato"/>
                <a:ea typeface="Lato"/>
                <a:cs typeface="Lato"/>
                <a:sym typeface="Lato"/>
              </a:rPr>
              <a:t>Assembling the motors into the airframe</a:t>
            </a:r>
            <a:endParaRPr sz="2100" b="1">
              <a:solidFill>
                <a:schemeClr val="dk2"/>
              </a:solidFill>
              <a:highlight>
                <a:schemeClr val="lt1"/>
              </a:highlight>
              <a:latin typeface="Lato"/>
              <a:ea typeface="Lato"/>
              <a:cs typeface="Lato"/>
              <a:sym typeface="Lato"/>
            </a:endParaRPr>
          </a:p>
          <a:p>
            <a:pPr marL="457200" lvl="0" indent="0" algn="l" rtl="0">
              <a:spcBef>
                <a:spcPts val="0"/>
              </a:spcBef>
              <a:spcAft>
                <a:spcPts val="0"/>
              </a:spcAft>
              <a:buNone/>
            </a:pPr>
            <a:endParaRPr sz="1300">
              <a:solidFill>
                <a:schemeClr val="accent1"/>
              </a:solidFill>
              <a:latin typeface="Lato"/>
              <a:ea typeface="Lato"/>
              <a:cs typeface="Lato"/>
              <a:sym typeface="Lato"/>
            </a:endParaRPr>
          </a:p>
        </p:txBody>
      </p:sp>
      <p:pic>
        <p:nvPicPr>
          <p:cNvPr id="177" name="Google Shape;177;p24"/>
          <p:cNvPicPr preferRelativeResize="0"/>
          <p:nvPr/>
        </p:nvPicPr>
        <p:blipFill>
          <a:blip r:embed="rId3">
            <a:alphaModFix/>
          </a:blip>
          <a:stretch>
            <a:fillRect/>
          </a:stretch>
        </p:blipFill>
        <p:spPr>
          <a:xfrm>
            <a:off x="152400" y="2571750"/>
            <a:ext cx="1965845" cy="2621126"/>
          </a:xfrm>
          <a:prstGeom prst="rect">
            <a:avLst/>
          </a:prstGeom>
          <a:noFill/>
          <a:ln>
            <a:noFill/>
          </a:ln>
        </p:spPr>
      </p:pic>
      <p:pic>
        <p:nvPicPr>
          <p:cNvPr id="178" name="Google Shape;178;p24"/>
          <p:cNvPicPr preferRelativeResize="0"/>
          <p:nvPr/>
        </p:nvPicPr>
        <p:blipFill>
          <a:blip r:embed="rId4">
            <a:alphaModFix/>
          </a:blip>
          <a:stretch>
            <a:fillRect/>
          </a:stretch>
        </p:blipFill>
        <p:spPr>
          <a:xfrm>
            <a:off x="2270645" y="2571750"/>
            <a:ext cx="3494832" cy="2621124"/>
          </a:xfrm>
          <a:prstGeom prst="rect">
            <a:avLst/>
          </a:prstGeom>
          <a:noFill/>
          <a:ln>
            <a:noFill/>
          </a:ln>
        </p:spPr>
      </p:pic>
      <p:pic>
        <p:nvPicPr>
          <p:cNvPr id="179" name="Google Shape;179;p24"/>
          <p:cNvPicPr preferRelativeResize="0"/>
          <p:nvPr/>
        </p:nvPicPr>
        <p:blipFill>
          <a:blip r:embed="rId5">
            <a:alphaModFix/>
          </a:blip>
          <a:stretch>
            <a:fillRect/>
          </a:stretch>
        </p:blipFill>
        <p:spPr>
          <a:xfrm>
            <a:off x="5917877" y="2887588"/>
            <a:ext cx="3073725" cy="230529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5"/>
          <p:cNvSpPr txBox="1"/>
          <p:nvPr/>
        </p:nvSpPr>
        <p:spPr>
          <a:xfrm>
            <a:off x="424700" y="1192850"/>
            <a:ext cx="7797900" cy="9435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Clr>
                <a:schemeClr val="dk2"/>
              </a:buClr>
              <a:buSzPts val="2200"/>
              <a:buFont typeface="Lato"/>
              <a:buChar char="●"/>
            </a:pPr>
            <a:r>
              <a:rPr lang="en-GB" sz="2200" b="1">
                <a:solidFill>
                  <a:schemeClr val="dk2"/>
                </a:solidFill>
                <a:highlight>
                  <a:schemeClr val="lt1"/>
                </a:highlight>
                <a:latin typeface="Lato"/>
                <a:ea typeface="Lato"/>
                <a:cs typeface="Lato"/>
                <a:sym typeface="Lato"/>
              </a:rPr>
              <a:t>Assembling the motors into the airframe</a:t>
            </a:r>
            <a:endParaRPr sz="2200" b="1">
              <a:solidFill>
                <a:schemeClr val="dk2"/>
              </a:solidFill>
              <a:highlight>
                <a:schemeClr val="lt1"/>
              </a:highlight>
              <a:latin typeface="Lato"/>
              <a:ea typeface="Lato"/>
              <a:cs typeface="Lato"/>
              <a:sym typeface="Lato"/>
            </a:endParaRPr>
          </a:p>
          <a:p>
            <a:pPr marL="457200" lvl="0" indent="0" algn="l" rtl="0">
              <a:spcBef>
                <a:spcPts val="0"/>
              </a:spcBef>
              <a:spcAft>
                <a:spcPts val="0"/>
              </a:spcAft>
              <a:buNone/>
            </a:pPr>
            <a:endParaRPr sz="2200">
              <a:solidFill>
                <a:schemeClr val="accent1"/>
              </a:solidFill>
              <a:latin typeface="Lato"/>
              <a:ea typeface="Lato"/>
              <a:cs typeface="Lato"/>
              <a:sym typeface="Lato"/>
            </a:endParaRPr>
          </a:p>
        </p:txBody>
      </p:sp>
      <p:pic>
        <p:nvPicPr>
          <p:cNvPr id="185" name="Google Shape;185;p25"/>
          <p:cNvPicPr preferRelativeResize="0"/>
          <p:nvPr/>
        </p:nvPicPr>
        <p:blipFill>
          <a:blip r:embed="rId3">
            <a:alphaModFix/>
          </a:blip>
          <a:stretch>
            <a:fillRect/>
          </a:stretch>
        </p:blipFill>
        <p:spPr>
          <a:xfrm>
            <a:off x="424700" y="2369975"/>
            <a:ext cx="3181348" cy="2679548"/>
          </a:xfrm>
          <a:prstGeom prst="rect">
            <a:avLst/>
          </a:prstGeom>
          <a:noFill/>
          <a:ln>
            <a:noFill/>
          </a:ln>
        </p:spPr>
      </p:pic>
      <p:pic>
        <p:nvPicPr>
          <p:cNvPr id="186" name="Google Shape;186;p25"/>
          <p:cNvPicPr preferRelativeResize="0"/>
          <p:nvPr/>
        </p:nvPicPr>
        <p:blipFill>
          <a:blip r:embed="rId4">
            <a:alphaModFix/>
          </a:blip>
          <a:stretch>
            <a:fillRect/>
          </a:stretch>
        </p:blipFill>
        <p:spPr>
          <a:xfrm>
            <a:off x="3797677" y="2369975"/>
            <a:ext cx="3494835" cy="26211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6"/>
          <p:cNvSpPr txBox="1"/>
          <p:nvPr/>
        </p:nvSpPr>
        <p:spPr>
          <a:xfrm>
            <a:off x="176950" y="1274075"/>
            <a:ext cx="7797900" cy="9435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2"/>
              </a:buClr>
              <a:buSzPts val="2400"/>
              <a:buFont typeface="Lato"/>
              <a:buChar char="●"/>
            </a:pPr>
            <a:r>
              <a:rPr lang="en-GB" sz="2400" b="1">
                <a:solidFill>
                  <a:schemeClr val="dk2"/>
                </a:solidFill>
                <a:highlight>
                  <a:schemeClr val="lt1"/>
                </a:highlight>
                <a:latin typeface="Lato"/>
                <a:ea typeface="Lato"/>
                <a:cs typeface="Lato"/>
                <a:sym typeface="Lato"/>
              </a:rPr>
              <a:t>Ignition circuit assembly </a:t>
            </a:r>
            <a:endParaRPr sz="2400" b="1">
              <a:solidFill>
                <a:schemeClr val="dk2"/>
              </a:solidFill>
              <a:highlight>
                <a:schemeClr val="lt1"/>
              </a:highlight>
              <a:latin typeface="Lato"/>
              <a:ea typeface="Lato"/>
              <a:cs typeface="Lato"/>
              <a:sym typeface="Lato"/>
            </a:endParaRPr>
          </a:p>
          <a:p>
            <a:pPr marL="457200" lvl="0" indent="0" algn="l" rtl="0">
              <a:spcBef>
                <a:spcPts val="0"/>
              </a:spcBef>
              <a:spcAft>
                <a:spcPts val="0"/>
              </a:spcAft>
              <a:buNone/>
            </a:pPr>
            <a:endParaRPr sz="1300">
              <a:solidFill>
                <a:schemeClr val="accent1"/>
              </a:solidFill>
              <a:latin typeface="Lato"/>
              <a:ea typeface="Lato"/>
              <a:cs typeface="Lato"/>
              <a:sym typeface="Lato"/>
            </a:endParaRPr>
          </a:p>
        </p:txBody>
      </p:sp>
      <p:pic>
        <p:nvPicPr>
          <p:cNvPr id="192" name="Google Shape;192;p26"/>
          <p:cNvPicPr preferRelativeResize="0"/>
          <p:nvPr/>
        </p:nvPicPr>
        <p:blipFill>
          <a:blip r:embed="rId3">
            <a:alphaModFix/>
          </a:blip>
          <a:stretch>
            <a:fillRect/>
          </a:stretch>
        </p:blipFill>
        <p:spPr>
          <a:xfrm>
            <a:off x="0" y="2572700"/>
            <a:ext cx="3224535" cy="2418401"/>
          </a:xfrm>
          <a:prstGeom prst="rect">
            <a:avLst/>
          </a:prstGeom>
          <a:noFill/>
          <a:ln>
            <a:noFill/>
          </a:ln>
        </p:spPr>
      </p:pic>
      <p:pic>
        <p:nvPicPr>
          <p:cNvPr id="193" name="Google Shape;193;p26"/>
          <p:cNvPicPr preferRelativeResize="0"/>
          <p:nvPr/>
        </p:nvPicPr>
        <p:blipFill rotWithShape="1">
          <a:blip r:embed="rId4">
            <a:alphaModFix/>
          </a:blip>
          <a:srcRect l="3310" r="-3310"/>
          <a:stretch/>
        </p:blipFill>
        <p:spPr>
          <a:xfrm>
            <a:off x="3433900" y="2572700"/>
            <a:ext cx="2853898" cy="2418401"/>
          </a:xfrm>
          <a:prstGeom prst="rect">
            <a:avLst/>
          </a:prstGeom>
          <a:noFill/>
          <a:ln>
            <a:noFill/>
          </a:ln>
        </p:spPr>
      </p:pic>
      <p:pic>
        <p:nvPicPr>
          <p:cNvPr id="194" name="Google Shape;194;p26"/>
          <p:cNvPicPr preferRelativeResize="0"/>
          <p:nvPr/>
        </p:nvPicPr>
        <p:blipFill>
          <a:blip r:embed="rId5">
            <a:alphaModFix/>
          </a:blip>
          <a:stretch>
            <a:fillRect/>
          </a:stretch>
        </p:blipFill>
        <p:spPr>
          <a:xfrm>
            <a:off x="6383150" y="2572700"/>
            <a:ext cx="2760852" cy="2418401"/>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487</Words>
  <Application>Microsoft Office PowerPoint</Application>
  <PresentationFormat>On-screen Show (16:9)</PresentationFormat>
  <Paragraphs>49</Paragraphs>
  <Slides>16</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Raleway</vt:lpstr>
      <vt:lpstr>Lato</vt:lpstr>
      <vt:lpstr>Arial</vt:lpstr>
      <vt:lpstr>Streamline</vt:lpstr>
      <vt:lpstr>LIQUID AND SOLID PROPULSION PROGRESS REPORT</vt:lpstr>
      <vt:lpstr>FIRST WEEK’S OBJECTIVES</vt:lpstr>
      <vt:lpstr>PowerPoint Presentation</vt:lpstr>
      <vt:lpstr>Acquiring materials to reinforce the test stand and fabricating it</vt:lpstr>
      <vt:lpstr>Acquiring 2 inch and 1.5 inch flat metal and wire gauze to reinforce the test stand.  Fabricating test stand</vt:lpstr>
      <vt:lpstr>Increasing size of the O-ring grooves on the nozzle</vt:lpstr>
      <vt:lpstr>PowerPoint Presentation</vt:lpstr>
      <vt:lpstr>PowerPoint Presentation</vt:lpstr>
      <vt:lpstr>PowerPoint Presentation</vt:lpstr>
      <vt:lpstr>PowerPoint Presentation</vt:lpstr>
      <vt:lpstr>SECOND WEEK’S OBJECTIVES</vt:lpstr>
      <vt:lpstr>Brainstorming</vt:lpstr>
      <vt:lpstr>Tasks done.</vt:lpstr>
      <vt:lpstr>Challenges and possible solutions discussed</vt:lpstr>
      <vt:lpstr>Next Weeks Objectives(week 3)</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LIQUID AND SOLID PROPULSION PROGRESS REPORT</dc:title>
  <dc:creator>Decent Musinai</dc:creator>
  <cp:lastModifiedBy>Decent Musinai</cp:lastModifiedBy>
  <cp:revision>1</cp:revision>
  <dcterms:modified xsi:type="dcterms:W3CDTF">2024-03-01T07:47:30Z</dcterms:modified>
</cp:coreProperties>
</file>